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466" r:id="rId3"/>
    <p:sldId id="472" r:id="rId4"/>
    <p:sldId id="467" r:id="rId5"/>
    <p:sldId id="473" r:id="rId6"/>
    <p:sldId id="469" r:id="rId7"/>
    <p:sldId id="470" r:id="rId8"/>
    <p:sldId id="471" r:id="rId9"/>
    <p:sldId id="438" r:id="rId10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ja vas" initials="jv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6000" autoAdjust="0"/>
  </p:normalViewPr>
  <p:slideViewPr>
    <p:cSldViewPr>
      <p:cViewPr varScale="1">
        <p:scale>
          <a:sx n="112" d="100"/>
          <a:sy n="112" d="100"/>
        </p:scale>
        <p:origin x="163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F0D46-F6A4-483A-9013-8736950E7181}" type="datetimeFigureOut">
              <a:rPr lang="lv-LV" smtClean="0"/>
              <a:pPr/>
              <a:t>21.01.2016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D4547-BEC8-4709-829D-8F6D1A67754B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57478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AC0E870-2710-4FB5-84E8-6E0EC39990B5}" type="datetimeFigureOut">
              <a:rPr lang="en-US"/>
              <a:pPr>
                <a:defRPr/>
              </a:pPr>
              <a:t>1/21/2016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D539F56-22DB-4948-9250-FF8C86FBF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89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539F56-22DB-4948-9250-FF8C86FBF2E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93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1pPr>
            <a:lvl2pPr marL="746056" indent="-286945"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2pPr>
            <a:lvl3pPr marL="1147778" indent="-229556"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3pPr>
            <a:lvl4pPr marL="1606890" indent="-229556"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4pPr>
            <a:lvl5pPr marL="2066002" indent="-229556"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5pPr>
            <a:lvl6pPr marL="2525112" indent="-229556" defTabSz="932570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6pPr>
            <a:lvl7pPr marL="2984224" indent="-229556" defTabSz="932570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7pPr>
            <a:lvl8pPr marL="3443336" indent="-229556" defTabSz="932570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8pPr>
            <a:lvl9pPr marL="3902447" indent="-229556" defTabSz="932570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9pPr>
          </a:lstStyle>
          <a:p>
            <a:pPr eaLnBrk="1" hangingPunct="1"/>
            <a:r>
              <a:rPr lang="en-US" sz="1200" b="0">
                <a:solidFill>
                  <a:prstClr val="black"/>
                </a:solidFill>
              </a:rPr>
              <a:t>World Health Organization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1pPr>
            <a:lvl2pPr marL="746056" indent="-286945"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2pPr>
            <a:lvl3pPr marL="1147778" indent="-229556"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3pPr>
            <a:lvl4pPr marL="1606890" indent="-229556"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4pPr>
            <a:lvl5pPr marL="2066002" indent="-229556"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5pPr>
            <a:lvl6pPr marL="2525112" indent="-229556" defTabSz="932570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6pPr>
            <a:lvl7pPr marL="2984224" indent="-229556" defTabSz="932570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7pPr>
            <a:lvl8pPr marL="3443336" indent="-229556" defTabSz="932570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8pPr>
            <a:lvl9pPr marL="3902447" indent="-229556" defTabSz="932570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9pPr>
          </a:lstStyle>
          <a:p>
            <a:pPr eaLnBrk="1" hangingPunct="1"/>
            <a:fld id="{BEDEB5B2-22A9-4506-B9A5-C81F5B237A40}" type="datetime3">
              <a:rPr lang="en-US" sz="1200" b="0">
                <a:solidFill>
                  <a:prstClr val="black"/>
                </a:solidFill>
              </a:rPr>
              <a:pPr eaLnBrk="1" hangingPunct="1"/>
              <a:t>21 January 2016</a:t>
            </a:fld>
            <a:endParaRPr lang="en-US" sz="1200" b="0">
              <a:solidFill>
                <a:prstClr val="black"/>
              </a:solidFill>
            </a:endParaRP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1pPr>
            <a:lvl2pPr marL="746056" indent="-286945"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2pPr>
            <a:lvl3pPr marL="1147778" indent="-229556"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3pPr>
            <a:lvl4pPr marL="1606890" indent="-229556"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4pPr>
            <a:lvl5pPr marL="2066002" indent="-229556"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5pPr>
            <a:lvl6pPr marL="2525112" indent="-229556" defTabSz="932570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6pPr>
            <a:lvl7pPr marL="2984224" indent="-229556" defTabSz="932570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7pPr>
            <a:lvl8pPr marL="3443336" indent="-229556" defTabSz="932570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8pPr>
            <a:lvl9pPr marL="3902447" indent="-229556" defTabSz="932570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9pPr>
          </a:lstStyle>
          <a:p>
            <a:pPr eaLnBrk="1" hangingPunct="1"/>
            <a:fld id="{45080F6B-F3A4-4609-AA42-96B5B782192E}" type="slidenum">
              <a:rPr lang="en-US" sz="1200" b="0">
                <a:solidFill>
                  <a:prstClr val="black"/>
                </a:solidFill>
              </a:rPr>
              <a:pPr eaLnBrk="1" hangingPunct="1"/>
              <a:t>2</a:t>
            </a:fld>
            <a:endParaRPr lang="en-US" sz="1200" b="0">
              <a:solidFill>
                <a:prstClr val="black"/>
              </a:solidFill>
            </a:endParaRPr>
          </a:p>
        </p:txBody>
      </p:sp>
      <p:sp>
        <p:nvSpPr>
          <p:cNvPr id="143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l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8288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1pPr>
            <a:lvl2pPr marL="746056" indent="-286945"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2pPr>
            <a:lvl3pPr marL="1147778" indent="-229556"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3pPr>
            <a:lvl4pPr marL="1606890" indent="-229556"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4pPr>
            <a:lvl5pPr marL="2066002" indent="-229556"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5pPr>
            <a:lvl6pPr marL="2525112" indent="-229556" defTabSz="932570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6pPr>
            <a:lvl7pPr marL="2984224" indent="-229556" defTabSz="932570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7pPr>
            <a:lvl8pPr marL="3443336" indent="-229556" defTabSz="932570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8pPr>
            <a:lvl9pPr marL="3902447" indent="-229556" defTabSz="932570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9pPr>
          </a:lstStyle>
          <a:p>
            <a:pPr eaLnBrk="1" hangingPunct="1"/>
            <a:r>
              <a:rPr lang="en-US" sz="1200" b="0">
                <a:solidFill>
                  <a:prstClr val="black"/>
                </a:solidFill>
              </a:rPr>
              <a:t>World Health Organization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1pPr>
            <a:lvl2pPr marL="746056" indent="-286945"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2pPr>
            <a:lvl3pPr marL="1147778" indent="-229556"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3pPr>
            <a:lvl4pPr marL="1606890" indent="-229556"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4pPr>
            <a:lvl5pPr marL="2066002" indent="-229556"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5pPr>
            <a:lvl6pPr marL="2525112" indent="-229556" defTabSz="932570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6pPr>
            <a:lvl7pPr marL="2984224" indent="-229556" defTabSz="932570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7pPr>
            <a:lvl8pPr marL="3443336" indent="-229556" defTabSz="932570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8pPr>
            <a:lvl9pPr marL="3902447" indent="-229556" defTabSz="932570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9pPr>
          </a:lstStyle>
          <a:p>
            <a:pPr eaLnBrk="1" hangingPunct="1"/>
            <a:fld id="{BEDEB5B2-22A9-4506-B9A5-C81F5B237A40}" type="datetime3">
              <a:rPr lang="en-US" sz="1200" b="0">
                <a:solidFill>
                  <a:prstClr val="black"/>
                </a:solidFill>
              </a:rPr>
              <a:pPr eaLnBrk="1" hangingPunct="1"/>
              <a:t>21 January 2016</a:t>
            </a:fld>
            <a:endParaRPr lang="en-US" sz="1200" b="0">
              <a:solidFill>
                <a:prstClr val="black"/>
              </a:solidFill>
            </a:endParaRP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1pPr>
            <a:lvl2pPr marL="746056" indent="-286945"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2pPr>
            <a:lvl3pPr marL="1147778" indent="-229556"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3pPr>
            <a:lvl4pPr marL="1606890" indent="-229556"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4pPr>
            <a:lvl5pPr marL="2066002" indent="-229556"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5pPr>
            <a:lvl6pPr marL="2525112" indent="-229556" defTabSz="932570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6pPr>
            <a:lvl7pPr marL="2984224" indent="-229556" defTabSz="932570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7pPr>
            <a:lvl8pPr marL="3443336" indent="-229556" defTabSz="932570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8pPr>
            <a:lvl9pPr marL="3902447" indent="-229556" defTabSz="932570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9pPr>
          </a:lstStyle>
          <a:p>
            <a:pPr eaLnBrk="1" hangingPunct="1"/>
            <a:fld id="{45080F6B-F3A4-4609-AA42-96B5B782192E}" type="slidenum">
              <a:rPr lang="en-US" sz="1200" b="0">
                <a:solidFill>
                  <a:prstClr val="black"/>
                </a:solidFill>
              </a:rPr>
              <a:pPr eaLnBrk="1" hangingPunct="1"/>
              <a:t>4</a:t>
            </a:fld>
            <a:endParaRPr lang="en-US" sz="1200" b="0">
              <a:solidFill>
                <a:prstClr val="black"/>
              </a:solidFill>
            </a:endParaRPr>
          </a:p>
        </p:txBody>
      </p:sp>
      <p:sp>
        <p:nvSpPr>
          <p:cNvPr id="143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l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6304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539F56-22DB-4948-9250-FF8C86FBF2E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393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9AB30-116E-4CF6-A48E-B664979EBF72}" type="datetimeFigureOut">
              <a:rPr lang="en-US"/>
              <a:pPr>
                <a:defRPr/>
              </a:pPr>
              <a:t>1/21/2016</a:t>
            </a:fld>
            <a:endParaRPr lang="en-US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8A04099-7D89-4230-A6F4-104366F3CB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498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F8A44-2FCC-481F-A40D-ACD478F09467}" type="datetimeFigureOut">
              <a:rPr lang="en-US"/>
              <a:pPr>
                <a:defRPr/>
              </a:pPr>
              <a:t>1/21/2016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8EABC-086D-4688-AC96-B7564E7E6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56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AE3F6-DEE1-48F7-95EA-8A424760CBB3}" type="datetimeFigureOut">
              <a:rPr lang="en-US"/>
              <a:pPr>
                <a:defRPr/>
              </a:pPr>
              <a:t>1/21/2016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EDD35-1111-438E-B83F-4737852BE2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440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966B7-F7D5-445D-8A15-48A1FE2445A6}" type="datetimeFigureOut">
              <a:rPr lang="en-US"/>
              <a:pPr>
                <a:defRPr/>
              </a:pPr>
              <a:t>1/21/2016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9A303-15A1-43C3-B3C0-94D19E5A90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24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E7272-C508-43FE-9BDC-551FD73F88D6}" type="datetimeFigureOut">
              <a:rPr lang="en-US"/>
              <a:pPr>
                <a:defRPr/>
              </a:pPr>
              <a:t>1/21/2016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3643C-23DF-4110-B0AC-469768392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03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0FF84-4495-49B9-B04A-5C0CDFD1560F}" type="datetimeFigureOut">
              <a:rPr lang="en-US"/>
              <a:pPr>
                <a:defRPr/>
              </a:pPr>
              <a:t>1/21/2016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D36B5-3AED-4072-A1F7-9C2FE8FA5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219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F6C8B8C-ADE1-44F3-93ED-8808EBC3588B}" type="datetimeFigureOut">
              <a:rPr lang="en-US"/>
              <a:pPr>
                <a:defRPr/>
              </a:pPr>
              <a:t>1/21/2016</a:t>
            </a:fld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DB6FF88-370A-41C6-88FA-70A11869C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338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4E11E-4BD4-44F3-A2CC-9A3DDC3911F4}" type="datetimeFigureOut">
              <a:rPr lang="en-US"/>
              <a:pPr>
                <a:defRPr/>
              </a:pPr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96149-8AC5-40ED-B014-7BAF884105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280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48A90-DE51-4FF8-AE24-76A1696C0E57}" type="datetimeFigureOut">
              <a:rPr lang="en-US"/>
              <a:pPr>
                <a:defRPr/>
              </a:pPr>
              <a:t>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16B35-1B3B-4916-B5ED-7CBE48F970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1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01CF8-0309-4E66-BBB6-5E050E1D51C1}" type="datetimeFigureOut">
              <a:rPr lang="en-US"/>
              <a:pPr>
                <a:defRPr/>
              </a:pPr>
              <a:t>1/21/2016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14A73-B17F-4D0E-8226-5F889AB25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69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24FC0-4F6D-4DCF-B621-655191D59D75}" type="datetimeFigureOut">
              <a:rPr lang="en-US"/>
              <a:pPr>
                <a:defRPr/>
              </a:pPr>
              <a:t>1/21/2016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03355-6845-4EF2-A146-055290AD3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59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8CFCDE-8CDF-434D-A871-6EA29B90CD6B}" type="datetimeFigureOut">
              <a:rPr lang="en-US"/>
              <a:pPr>
                <a:defRPr/>
              </a:pPr>
              <a:t>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CB1FEF-2FE0-47E9-9427-00EEDE69E3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7" r:id="rId2"/>
    <p:sldLayoutId id="2147483688" r:id="rId3"/>
    <p:sldLayoutId id="2147483689" r:id="rId4"/>
    <p:sldLayoutId id="2147483696" r:id="rId5"/>
    <p:sldLayoutId id="2147483697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1" fontAlgn="base" hangingPunct="1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1" fontAlgn="base" hangingPunct="1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1" fontAlgn="base" hangingPunct="1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rcvaivari.lv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251520" y="1196975"/>
            <a:ext cx="8568952" cy="1584325"/>
          </a:xfrm>
        </p:spPr>
        <p:txBody>
          <a:bodyPr/>
          <a:lstStyle/>
          <a:p>
            <a:pPr algn="ctr"/>
            <a:r>
              <a:rPr lang="lv-LV" sz="2400" dirty="0" smtClean="0"/>
              <a:t>2016. gada 14.janvārī </a:t>
            </a:r>
            <a:r>
              <a:rPr lang="lv-LV" sz="2400" dirty="0"/>
              <a:t>Latvijas Vēstnesī publicēti grozījumi Ministru kabineta 2009. gada 15. decembra noteikumos Nr. 1474 “Tehnisko palīglīdzekļu noteikumi”, </a:t>
            </a:r>
            <a:r>
              <a:rPr lang="lv-LV" sz="2400" dirty="0" smtClean="0"/>
              <a:t>izmaiņas </a:t>
            </a:r>
            <a:r>
              <a:rPr lang="lv-LV" sz="2400" dirty="0"/>
              <a:t>stājas spēkā no 15.01.2016.</a:t>
            </a:r>
            <a:br>
              <a:rPr lang="lv-LV" sz="2400" dirty="0"/>
            </a:br>
            <a:endParaRPr lang="en-US" sz="2400" dirty="0" smtClean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685800" y="4365625"/>
            <a:ext cx="7918450" cy="2016125"/>
          </a:xfrm>
        </p:spPr>
        <p:txBody>
          <a:bodyPr/>
          <a:lstStyle/>
          <a:p>
            <a:pPr marL="63500" lvl="0" algn="r">
              <a:spcBef>
                <a:spcPct val="0"/>
              </a:spcBef>
            </a:pPr>
            <a:r>
              <a:rPr lang="lv-LV" sz="2000" dirty="0"/>
              <a:t>Valsts apmaksājamo tehnisko palīglīdzekļu saraksti papildināti ar jauniem tehniskiem palīglīdzekļiem</a:t>
            </a:r>
            <a:br>
              <a:rPr lang="lv-LV" sz="2000" dirty="0"/>
            </a:br>
            <a:endParaRPr lang="lv-LV" sz="2000" dirty="0" smtClean="0"/>
          </a:p>
          <a:p>
            <a:pPr marL="63500" algn="ctr">
              <a:spcBef>
                <a:spcPct val="0"/>
              </a:spcBef>
            </a:pPr>
            <a:endParaRPr lang="lv-LV" sz="2000" dirty="0" smtClean="0"/>
          </a:p>
          <a:p>
            <a:pPr marL="63500" algn="ctr">
              <a:spcBef>
                <a:spcPct val="0"/>
              </a:spcBef>
            </a:pPr>
            <a:r>
              <a:rPr lang="lv-LV" sz="2000" dirty="0" smtClean="0"/>
              <a:t>Rīga, 201</a:t>
            </a:r>
            <a:r>
              <a:rPr lang="lv-LV" sz="2000" dirty="0"/>
              <a:t>6</a:t>
            </a:r>
            <a:endParaRPr lang="en-US" sz="20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589240"/>
            <a:ext cx="22987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0757" y="694961"/>
            <a:ext cx="8982488" cy="1143000"/>
          </a:xfrm>
        </p:spPr>
        <p:txBody>
          <a:bodyPr>
            <a:noAutofit/>
          </a:bodyPr>
          <a:lstStyle/>
          <a:p>
            <a:r>
              <a:rPr lang="lv-LV" sz="2400" dirty="0"/>
              <a:t>Valsts apmaksājamo tehnisko palīglīdzekļu saraksti papildināti ar jauniem tehniskiem palīglīdzekļiem</a:t>
            </a:r>
            <a:br>
              <a:rPr lang="lv-LV" sz="2400" dirty="0"/>
            </a:br>
            <a:endParaRPr lang="en-US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837960"/>
            <a:ext cx="7632848" cy="4543367"/>
          </a:xfrm>
        </p:spPr>
        <p:txBody>
          <a:bodyPr>
            <a:normAutofit lnSpcReduction="10000"/>
          </a:bodyPr>
          <a:lstStyle/>
          <a:p>
            <a:pPr marL="109537" lvl="0" indent="0">
              <a:buNone/>
            </a:pPr>
            <a:endParaRPr lang="lv-LV" sz="2400" dirty="0"/>
          </a:p>
          <a:p>
            <a:pPr lvl="0"/>
            <a:r>
              <a:rPr lang="lv-LV" sz="2400" dirty="0" err="1"/>
              <a:t>Pretizgulējuma</a:t>
            </a:r>
            <a:r>
              <a:rPr lang="lv-LV" sz="2400" dirty="0"/>
              <a:t> </a:t>
            </a:r>
            <a:r>
              <a:rPr lang="lv-LV" sz="2400" dirty="0" smtClean="0"/>
              <a:t>matracis</a:t>
            </a:r>
          </a:p>
          <a:p>
            <a:pPr lvl="0"/>
            <a:r>
              <a:rPr lang="lv-LV" sz="2400" dirty="0" smtClean="0"/>
              <a:t>Funkcionālā gulta</a:t>
            </a:r>
            <a:endParaRPr lang="lv-LV" sz="2400" dirty="0"/>
          </a:p>
          <a:p>
            <a:pPr lvl="0"/>
            <a:r>
              <a:rPr lang="lv-LV" sz="2400" dirty="0" smtClean="0"/>
              <a:t>Nepārtraukta </a:t>
            </a:r>
            <a:r>
              <a:rPr lang="lv-LV" sz="2400" dirty="0"/>
              <a:t>pozitīva spiediena nodrošināšanas terapijas iekārta (CPAP)</a:t>
            </a:r>
          </a:p>
          <a:p>
            <a:pPr lvl="0"/>
            <a:r>
              <a:rPr lang="lv-LV" sz="2400" dirty="0"/>
              <a:t>Automātiska pozitīva spiediena nodrošināšanas terapijas iekārta (APAP)</a:t>
            </a:r>
          </a:p>
          <a:p>
            <a:pPr lvl="0"/>
            <a:r>
              <a:rPr lang="lv-LV" sz="2400" dirty="0"/>
              <a:t>Stacionārs skābekļa koncentrators</a:t>
            </a:r>
          </a:p>
          <a:p>
            <a:pPr lvl="0"/>
            <a:r>
              <a:rPr lang="lv-LV" sz="2400" dirty="0"/>
              <a:t>Portatīvs skābekļa koncentrators</a:t>
            </a:r>
          </a:p>
          <a:p>
            <a:pPr lvl="0"/>
            <a:r>
              <a:rPr lang="lv-LV" sz="2400" dirty="0" err="1"/>
              <a:t>Neinvazīva</a:t>
            </a:r>
            <a:r>
              <a:rPr lang="lv-LV" sz="2400" dirty="0"/>
              <a:t> plaušu ventilācijas iekārta</a:t>
            </a:r>
          </a:p>
          <a:p>
            <a:pPr lvl="0"/>
            <a:r>
              <a:rPr lang="lv-LV" sz="2400" dirty="0" err="1"/>
              <a:t>Pulsoksimetrs</a:t>
            </a:r>
            <a:endParaRPr lang="lv-LV" sz="2400" dirty="0"/>
          </a:p>
          <a:p>
            <a:pPr lvl="0"/>
            <a:r>
              <a:rPr lang="lv-LV" sz="2400" dirty="0"/>
              <a:t>Ierīce </a:t>
            </a:r>
            <a:r>
              <a:rPr lang="lv-LV" sz="2400" dirty="0" err="1"/>
              <a:t>neinvazīvai</a:t>
            </a:r>
            <a:r>
              <a:rPr lang="lv-LV" sz="2400" dirty="0"/>
              <a:t> pCO</a:t>
            </a:r>
            <a:r>
              <a:rPr lang="lv-LV" sz="2400" baseline="-25000" dirty="0"/>
              <a:t>2 </a:t>
            </a:r>
            <a:r>
              <a:rPr lang="lv-LV" sz="2400" dirty="0"/>
              <a:t>mērīšanai asinīs </a:t>
            </a:r>
            <a:r>
              <a:rPr lang="lv-LV" sz="2400" dirty="0" err="1"/>
              <a:t>transkutāni</a:t>
            </a:r>
            <a:endParaRPr lang="lv-LV" sz="2400" dirty="0"/>
          </a:p>
          <a:p>
            <a:pPr algn="just">
              <a:spcAft>
                <a:spcPts val="1200"/>
              </a:spcAft>
            </a:pPr>
            <a:endParaRPr lang="en-GB" sz="2400" b="1" dirty="0">
              <a:solidFill>
                <a:srgbClr val="002060"/>
              </a:solidFill>
            </a:endParaRPr>
          </a:p>
          <a:p>
            <a:pPr>
              <a:spcAft>
                <a:spcPts val="1200"/>
              </a:spcAft>
            </a:pPr>
            <a:endParaRPr lang="en-GB" sz="2200" b="1" dirty="0" smtClean="0">
              <a:solidFill>
                <a:srgbClr val="002060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GB" sz="23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87" y="1591931"/>
            <a:ext cx="8640960" cy="69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218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054"/>
          </a:xfrm>
        </p:spPr>
        <p:txBody>
          <a:bodyPr/>
          <a:lstStyle/>
          <a:p>
            <a:pPr marL="109537" indent="0">
              <a:buNone/>
            </a:pPr>
            <a:endParaRPr lang="lv-LV" dirty="0" smtClean="0"/>
          </a:p>
          <a:p>
            <a:pPr marL="109537" indent="0">
              <a:buNone/>
            </a:pPr>
            <a:endParaRPr lang="lv-LV" dirty="0"/>
          </a:p>
          <a:p>
            <a:pPr marL="109537" indent="0">
              <a:buNone/>
            </a:pPr>
            <a:endParaRPr lang="lv-LV" dirty="0" smtClean="0"/>
          </a:p>
          <a:p>
            <a:pPr marL="109537" indent="0">
              <a:buNone/>
            </a:pPr>
            <a:r>
              <a:rPr lang="lv-LV" sz="3200" dirty="0" smtClean="0"/>
              <a:t>Papildus prasības MK noteikumos no jauna </a:t>
            </a:r>
            <a:r>
              <a:rPr lang="lv-LV" sz="3200" dirty="0"/>
              <a:t>iekļautajiem tehniskajiem palīglīdzekļiem.</a:t>
            </a:r>
          </a:p>
          <a:p>
            <a:pPr marL="109537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87352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5415" y="692696"/>
            <a:ext cx="9008585" cy="1944216"/>
          </a:xfrm>
        </p:spPr>
        <p:txBody>
          <a:bodyPr>
            <a:noAutofit/>
          </a:bodyPr>
          <a:lstStyle/>
          <a:p>
            <a:pPr lvl="0"/>
            <a:r>
              <a:rPr lang="lv-LV" sz="2400" dirty="0"/>
              <a:t/>
            </a:r>
            <a:br>
              <a:rPr lang="lv-LV" sz="2400" dirty="0"/>
            </a:br>
            <a:endParaRPr lang="en-US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384884"/>
            <a:ext cx="8228721" cy="4212468"/>
          </a:xfrm>
        </p:spPr>
        <p:txBody>
          <a:bodyPr>
            <a:normAutofit/>
          </a:bodyPr>
          <a:lstStyle/>
          <a:p>
            <a:pPr marL="109537" indent="0">
              <a:buNone/>
            </a:pPr>
            <a:r>
              <a:rPr lang="lv-LV" sz="2400" b="1" i="1" dirty="0"/>
              <a:t>Pienākas personām</a:t>
            </a:r>
            <a:r>
              <a:rPr lang="lv-LV" sz="2400" i="1" dirty="0"/>
              <a:t>, kam ir </a:t>
            </a:r>
          </a:p>
          <a:p>
            <a:pPr lvl="0"/>
            <a:r>
              <a:rPr lang="lv-LV" sz="2400" dirty="0"/>
              <a:t>augsts izgulējuma </a:t>
            </a:r>
            <a:r>
              <a:rPr lang="lv-LV" sz="2400" dirty="0" smtClean="0"/>
              <a:t>riska novērtējums, kur </a:t>
            </a:r>
            <a:r>
              <a:rPr lang="lv-LV" sz="2400" dirty="0"/>
              <a:t>punktu skaits pēc </a:t>
            </a:r>
            <a:r>
              <a:rPr lang="lv-LV" sz="2400" dirty="0" err="1"/>
              <a:t>Braden</a:t>
            </a:r>
            <a:r>
              <a:rPr lang="lv-LV" sz="2400" dirty="0"/>
              <a:t> skalas nepārsniedz 18</a:t>
            </a:r>
          </a:p>
          <a:p>
            <a:pPr lvl="0"/>
            <a:r>
              <a:rPr lang="lv-LV" sz="2400" dirty="0" smtClean="0"/>
              <a:t>un </a:t>
            </a:r>
            <a:r>
              <a:rPr lang="lv-LV" sz="2400" dirty="0"/>
              <a:t>persona ir saņēmusi VDEĀK </a:t>
            </a:r>
            <a:r>
              <a:rPr lang="lv-LV" sz="2400" dirty="0" smtClean="0"/>
              <a:t>atzinumu </a:t>
            </a:r>
            <a:r>
              <a:rPr lang="lv-LV" sz="2400" dirty="0"/>
              <a:t>par īpašas kopšanas nepieciešamību, sakarā ar funkcionālajiem traucējumiem</a:t>
            </a:r>
            <a:r>
              <a:rPr lang="lv-LV" sz="2400" dirty="0" smtClean="0"/>
              <a:t>.</a:t>
            </a:r>
          </a:p>
          <a:p>
            <a:pPr lvl="0"/>
            <a:endParaRPr lang="lv-LV" sz="2400" dirty="0"/>
          </a:p>
          <a:p>
            <a:pPr marL="109537" indent="0">
              <a:buNone/>
            </a:pPr>
            <a:r>
              <a:rPr lang="lv-LV" sz="2400" b="1" i="1" dirty="0"/>
              <a:t>Papildus jāiesniedz </a:t>
            </a:r>
          </a:p>
          <a:p>
            <a:pPr lvl="0"/>
            <a:r>
              <a:rPr lang="lv-LV" sz="2400" dirty="0" err="1" smtClean="0"/>
              <a:t>Braden</a:t>
            </a:r>
            <a:r>
              <a:rPr lang="lv-LV" sz="2400" dirty="0" smtClean="0"/>
              <a:t> </a:t>
            </a:r>
            <a:r>
              <a:rPr lang="lv-LV" sz="2400" dirty="0"/>
              <a:t>skalas novērtējums</a:t>
            </a:r>
          </a:p>
          <a:p>
            <a:pPr lvl="0"/>
            <a:r>
              <a:rPr lang="lv-LV" sz="2400" dirty="0" smtClean="0"/>
              <a:t>VDEĀK minētā atzinuma </a:t>
            </a:r>
            <a:r>
              <a:rPr lang="lv-LV" sz="2400" dirty="0"/>
              <a:t>kopija</a:t>
            </a:r>
          </a:p>
          <a:p>
            <a:pPr marL="571500" indent="-571500" algn="ctr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endParaRPr lang="en-GB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51517" y="1988840"/>
            <a:ext cx="8608577" cy="69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95536" y="692696"/>
            <a:ext cx="8464558" cy="1248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Funkcionālā gulta</a:t>
            </a:r>
            <a:endParaRPr lang="lv-LV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lv-LV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Pretizgulējuma</a:t>
            </a:r>
            <a:r>
              <a:rPr lang="lv-LV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matracis</a:t>
            </a:r>
            <a:endParaRPr lang="lv-LV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42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lv-LV" dirty="0" err="1"/>
              <a:t>Braden</a:t>
            </a:r>
            <a:r>
              <a:rPr lang="lv-LV" dirty="0"/>
              <a:t> skalas novērtējums</a:t>
            </a:r>
            <a:br>
              <a:rPr lang="lv-LV" dirty="0"/>
            </a:b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z="2400" dirty="0" smtClean="0"/>
              <a:t>Informācija par </a:t>
            </a:r>
            <a:r>
              <a:rPr lang="lv-LV" sz="2400" dirty="0" err="1" smtClean="0"/>
              <a:t>Braden</a:t>
            </a:r>
            <a:r>
              <a:rPr lang="lv-LV" sz="2400" dirty="0" smtClean="0"/>
              <a:t> skalu pieejama NVD mājas lapā :www.vmnvd.gov.lv – izgulējumu profilakses un ārstēšanas vadlīnijas</a:t>
            </a:r>
          </a:p>
          <a:p>
            <a:r>
              <a:rPr lang="lv-LV" sz="2400" dirty="0" smtClean="0"/>
              <a:t>Vadlīnijās nav noteikts, kas ir tiesīgs aizpildīt </a:t>
            </a:r>
            <a:r>
              <a:rPr lang="lv-LV" sz="2400" dirty="0" err="1" smtClean="0"/>
              <a:t>Braden</a:t>
            </a:r>
            <a:r>
              <a:rPr lang="lv-LV" sz="2400" dirty="0" smtClean="0"/>
              <a:t> skalu.</a:t>
            </a:r>
          </a:p>
          <a:p>
            <a:r>
              <a:rPr lang="lv-LV" sz="2400" dirty="0" smtClean="0"/>
              <a:t>Paraksta atšifrējumam ir jābūt, lai var identificēt </a:t>
            </a:r>
            <a:r>
              <a:rPr lang="lv-LV" sz="2400" dirty="0" err="1" smtClean="0"/>
              <a:t>Braden</a:t>
            </a:r>
            <a:r>
              <a:rPr lang="lv-LV" sz="2400" dirty="0" smtClean="0"/>
              <a:t> skalas aizpildītāju</a:t>
            </a:r>
          </a:p>
          <a:p>
            <a:r>
              <a:rPr lang="lv-LV" sz="2400" dirty="0" smtClean="0"/>
              <a:t>Ja </a:t>
            </a:r>
            <a:r>
              <a:rPr lang="lv-LV" sz="2400" dirty="0" err="1" smtClean="0"/>
              <a:t>Braden</a:t>
            </a:r>
            <a:r>
              <a:rPr lang="lv-LV" sz="2400" dirty="0" smtClean="0"/>
              <a:t> skalas novērtējuma punktu skaits pārsniedz 18, valsts apmaksāts tehniskais palīglīdzeklis netiek piešķirts </a:t>
            </a:r>
          </a:p>
          <a:p>
            <a:pPr marL="109537" indent="0">
              <a:buNone/>
            </a:pPr>
            <a:endParaRPr lang="lv-LV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51517" y="1988840"/>
            <a:ext cx="8608577" cy="69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0305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797024"/>
          </a:xfrm>
        </p:spPr>
        <p:txBody>
          <a:bodyPr/>
          <a:lstStyle/>
          <a:p>
            <a:pPr lvl="0"/>
            <a:r>
              <a:rPr lang="lv-LV" sz="3200" dirty="0">
                <a:latin typeface="Calibri" panose="020F0502020204030204" pitchFamily="34" charset="0"/>
              </a:rPr>
              <a:t>Nepārtraukta pozitīva spiediena nodrošināšanas terapijas iekārta (CPAP)</a:t>
            </a:r>
            <a:br>
              <a:rPr lang="lv-LV" sz="3200" dirty="0">
                <a:latin typeface="Calibri" panose="020F0502020204030204" pitchFamily="34" charset="0"/>
              </a:rPr>
            </a:br>
            <a:r>
              <a:rPr lang="lv-LV" sz="3200" dirty="0">
                <a:latin typeface="Calibri" panose="020F0502020204030204" pitchFamily="34" charset="0"/>
              </a:rPr>
              <a:t>Automātiska pozitīva spiediena nodrošināšanas terapijas iekārta (APAP</a:t>
            </a:r>
            <a:r>
              <a:rPr lang="lv-LV" sz="3200" dirty="0" smtClean="0">
                <a:latin typeface="Calibri" panose="020F0502020204030204" pitchFamily="34" charset="0"/>
              </a:rPr>
              <a:t>)</a:t>
            </a:r>
            <a:r>
              <a:rPr lang="lv-LV" sz="2800" dirty="0" smtClean="0">
                <a:latin typeface="Calibri" panose="020F0502020204030204" pitchFamily="34" charset="0"/>
              </a:rPr>
              <a:t/>
            </a:r>
            <a:br>
              <a:rPr lang="lv-LV" sz="2800" dirty="0" smtClean="0">
                <a:latin typeface="Calibri" panose="020F0502020204030204" pitchFamily="34" charset="0"/>
              </a:rPr>
            </a:br>
            <a:r>
              <a:rPr lang="lv-LV" sz="2800" dirty="0">
                <a:latin typeface="Calibri" panose="020F0502020204030204" pitchFamily="34" charset="0"/>
              </a:rPr>
              <a:t/>
            </a:r>
            <a:br>
              <a:rPr lang="lv-LV" sz="2800" dirty="0">
                <a:latin typeface="Calibri" panose="020F0502020204030204" pitchFamily="34" charset="0"/>
              </a:rPr>
            </a:br>
            <a:endParaRPr lang="lv-LV" sz="28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792910"/>
          </a:xfrm>
        </p:spPr>
        <p:txBody>
          <a:bodyPr/>
          <a:lstStyle/>
          <a:p>
            <a:pPr marL="109537" indent="0">
              <a:buNone/>
            </a:pPr>
            <a:r>
              <a:rPr lang="lv-LV" sz="2200" b="1" i="1" dirty="0"/>
              <a:t>Pienākas personām</a:t>
            </a:r>
            <a:r>
              <a:rPr lang="lv-LV" sz="2200" i="1" dirty="0"/>
              <a:t>, kam ir </a:t>
            </a:r>
          </a:p>
          <a:p>
            <a:pPr lvl="0"/>
            <a:r>
              <a:rPr lang="lv-LV" sz="2200" dirty="0" err="1"/>
              <a:t>Obstruktīvās</a:t>
            </a:r>
            <a:r>
              <a:rPr lang="lv-LV" sz="2200" dirty="0"/>
              <a:t> miega </a:t>
            </a:r>
            <a:r>
              <a:rPr lang="lv-LV" sz="2200" dirty="0" err="1" smtClean="0"/>
              <a:t>apnojas</a:t>
            </a:r>
            <a:r>
              <a:rPr lang="lv-LV" sz="2200" dirty="0" err="1"/>
              <a:t>-</a:t>
            </a:r>
            <a:r>
              <a:rPr lang="lv-LV" sz="2200" dirty="0" err="1" smtClean="0"/>
              <a:t>hipapnojas</a:t>
            </a:r>
            <a:r>
              <a:rPr lang="lv-LV" sz="2200" dirty="0" smtClean="0"/>
              <a:t> </a:t>
            </a:r>
            <a:r>
              <a:rPr lang="lv-LV" sz="2200" dirty="0"/>
              <a:t>sindroms ar vidēji smagu vai smagu pakāpi, ar </a:t>
            </a:r>
            <a:r>
              <a:rPr lang="lv-LV" sz="2200" dirty="0" err="1"/>
              <a:t>apnojas-hipapnojas</a:t>
            </a:r>
            <a:r>
              <a:rPr lang="lv-LV" sz="2200" dirty="0"/>
              <a:t> indeksu (AHI) ne mazāku par </a:t>
            </a:r>
            <a:r>
              <a:rPr lang="lv-LV" sz="2200" dirty="0" smtClean="0"/>
              <a:t>15</a:t>
            </a:r>
          </a:p>
          <a:p>
            <a:pPr marL="109537" indent="0">
              <a:buNone/>
            </a:pPr>
            <a:r>
              <a:rPr lang="lv-LV" sz="2200" b="1" i="1" dirty="0" smtClean="0"/>
              <a:t>Papildus </a:t>
            </a:r>
            <a:r>
              <a:rPr lang="lv-LV" sz="2200" b="1" i="1" dirty="0"/>
              <a:t>jāiesniedz </a:t>
            </a:r>
          </a:p>
          <a:p>
            <a:pPr lvl="0"/>
            <a:r>
              <a:rPr lang="lv-LV" sz="2200" dirty="0"/>
              <a:t>Izmeklējuma rezultātu lapa, kurā norādīts </a:t>
            </a:r>
            <a:r>
              <a:rPr lang="lv-LV" sz="2200" dirty="0" smtClean="0"/>
              <a:t>AHI</a:t>
            </a:r>
            <a:endParaRPr lang="lv-LV" sz="2200" dirty="0"/>
          </a:p>
          <a:p>
            <a:pPr lvl="0"/>
            <a:r>
              <a:rPr lang="lv-LV" sz="2200" dirty="0"/>
              <a:t>Ārsta </a:t>
            </a:r>
            <a:r>
              <a:rPr lang="lv-LV" sz="2200" dirty="0" smtClean="0"/>
              <a:t>atzinumā </a:t>
            </a:r>
            <a:r>
              <a:rPr lang="lv-LV" sz="2200" dirty="0"/>
              <a:t>jānorāda iekārtas </a:t>
            </a:r>
            <a:r>
              <a:rPr lang="lv-LV" sz="2200" dirty="0" smtClean="0"/>
              <a:t>parametri</a:t>
            </a:r>
          </a:p>
          <a:p>
            <a:pPr marL="109537" indent="0">
              <a:buNone/>
            </a:pPr>
            <a:r>
              <a:rPr lang="lv-LV" sz="2200" b="1" i="1" dirty="0" smtClean="0"/>
              <a:t>Papildus </a:t>
            </a:r>
            <a:r>
              <a:rPr lang="lv-LV" sz="2200" b="1" i="1" dirty="0"/>
              <a:t>nosacījumi </a:t>
            </a:r>
          </a:p>
          <a:p>
            <a:pPr lvl="0"/>
            <a:r>
              <a:rPr lang="lv-LV" sz="2200" dirty="0"/>
              <a:t>Personas veic līdzmaksājumu 80% no tehniskā palīglīdzekļa cenas</a:t>
            </a:r>
          </a:p>
          <a:p>
            <a:pPr lvl="0"/>
            <a:r>
              <a:rPr lang="lv-LV" sz="2200" dirty="0"/>
              <a:t>No līdzmaksājuma atbrīvoti trūcīgās personas un bērni</a:t>
            </a:r>
          </a:p>
          <a:p>
            <a:endParaRPr lang="lv-LV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67711" y="2639748"/>
            <a:ext cx="8608577" cy="69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197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6" y="620688"/>
            <a:ext cx="8229600" cy="2088232"/>
          </a:xfrm>
        </p:spPr>
        <p:txBody>
          <a:bodyPr/>
          <a:lstStyle/>
          <a:p>
            <a:pPr lvl="0"/>
            <a:r>
              <a:rPr lang="lv-LV" sz="3200" dirty="0">
                <a:latin typeface="Calibri" panose="020F0502020204030204" pitchFamily="34" charset="0"/>
              </a:rPr>
              <a:t>Stacionārs skābekļa koncentrators</a:t>
            </a:r>
            <a:br>
              <a:rPr lang="lv-LV" sz="3200" dirty="0">
                <a:latin typeface="Calibri" panose="020F0502020204030204" pitchFamily="34" charset="0"/>
              </a:rPr>
            </a:br>
            <a:r>
              <a:rPr lang="lv-LV" sz="3200" dirty="0">
                <a:latin typeface="Calibri" panose="020F0502020204030204" pitchFamily="34" charset="0"/>
              </a:rPr>
              <a:t>Portatīvs skābekļa koncentrators</a:t>
            </a:r>
            <a:br>
              <a:rPr lang="lv-LV" sz="3200" dirty="0">
                <a:latin typeface="Calibri" panose="020F0502020204030204" pitchFamily="34" charset="0"/>
              </a:rPr>
            </a:br>
            <a:r>
              <a:rPr lang="lv-LV" sz="3200" dirty="0" err="1">
                <a:latin typeface="Calibri" panose="020F0502020204030204" pitchFamily="34" charset="0"/>
              </a:rPr>
              <a:t>Pulsoksimetrs</a:t>
            </a:r>
            <a:endParaRPr lang="lv-LV" sz="32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6" y="2708920"/>
            <a:ext cx="8229600" cy="3744416"/>
          </a:xfrm>
        </p:spPr>
        <p:txBody>
          <a:bodyPr/>
          <a:lstStyle/>
          <a:p>
            <a:pPr marL="109537" indent="0">
              <a:buNone/>
            </a:pPr>
            <a:r>
              <a:rPr lang="lv-LV" sz="2400" b="1" i="1" dirty="0"/>
              <a:t>Pienākas </a:t>
            </a:r>
            <a:r>
              <a:rPr lang="lv-LV" sz="2400" b="1" i="1" dirty="0" smtClean="0"/>
              <a:t>bērniem</a:t>
            </a:r>
            <a:endParaRPr lang="lv-LV" sz="2400" b="1" i="1" dirty="0"/>
          </a:p>
          <a:p>
            <a:pPr marL="109537" indent="0">
              <a:buNone/>
            </a:pPr>
            <a:endParaRPr lang="lv-LV" sz="2400" i="1" dirty="0" smtClean="0"/>
          </a:p>
          <a:p>
            <a:pPr marL="109537" indent="0">
              <a:buNone/>
            </a:pPr>
            <a:endParaRPr lang="lv-LV" sz="2400" i="1" dirty="0"/>
          </a:p>
          <a:p>
            <a:pPr marL="109537" indent="0">
              <a:buNone/>
            </a:pPr>
            <a:r>
              <a:rPr lang="lv-LV" sz="2400" i="1" dirty="0" smtClean="0"/>
              <a:t>Papildus nosacījumi</a:t>
            </a:r>
          </a:p>
          <a:p>
            <a:pPr marL="109537" indent="0">
              <a:buNone/>
            </a:pPr>
            <a:r>
              <a:rPr lang="lv-LV" sz="2400" dirty="0" smtClean="0"/>
              <a:t> </a:t>
            </a:r>
            <a:endParaRPr lang="lv-LV" sz="2400" dirty="0"/>
          </a:p>
          <a:p>
            <a:pPr lvl="0"/>
            <a:r>
              <a:rPr lang="lv-LV" sz="2400" dirty="0"/>
              <a:t>Bērniem ar hroniskām bronhu plaušu saslimšanām</a:t>
            </a:r>
          </a:p>
          <a:p>
            <a:pPr lvl="0"/>
            <a:r>
              <a:rPr lang="lv-LV" sz="2400" dirty="0" smtClean="0"/>
              <a:t>Ārsta </a:t>
            </a:r>
            <a:r>
              <a:rPr lang="lv-LV" sz="2400" dirty="0"/>
              <a:t>atzinumu sagatavojis </a:t>
            </a:r>
            <a:r>
              <a:rPr lang="lv-LV" sz="2400" dirty="0" err="1"/>
              <a:t>pneimonologs</a:t>
            </a:r>
            <a:endParaRPr lang="lv-LV" sz="2400" dirty="0"/>
          </a:p>
          <a:p>
            <a:pPr marL="109537" indent="0">
              <a:buNone/>
            </a:pPr>
            <a:endParaRPr lang="lv-LV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60097" y="2492896"/>
            <a:ext cx="8608577" cy="69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909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2069976"/>
          </a:xfrm>
        </p:spPr>
        <p:txBody>
          <a:bodyPr/>
          <a:lstStyle/>
          <a:p>
            <a:pPr lvl="0"/>
            <a:r>
              <a:rPr lang="lv-LV" sz="3200" dirty="0" err="1">
                <a:latin typeface="Calibri" panose="020F0502020204030204" pitchFamily="34" charset="0"/>
              </a:rPr>
              <a:t>Neinvazīva</a:t>
            </a:r>
            <a:r>
              <a:rPr lang="lv-LV" sz="3200" dirty="0">
                <a:latin typeface="Calibri" panose="020F0502020204030204" pitchFamily="34" charset="0"/>
              </a:rPr>
              <a:t> plaušu ventilācijas </a:t>
            </a:r>
            <a:r>
              <a:rPr lang="lv-LV" sz="3200" dirty="0" smtClean="0">
                <a:latin typeface="Calibri" panose="020F0502020204030204" pitchFamily="34" charset="0"/>
              </a:rPr>
              <a:t>iekārta</a:t>
            </a:r>
            <a:br>
              <a:rPr lang="lv-LV" sz="3200" dirty="0" smtClean="0">
                <a:latin typeface="Calibri" panose="020F0502020204030204" pitchFamily="34" charset="0"/>
              </a:rPr>
            </a:br>
            <a:r>
              <a:rPr lang="lv-LV" sz="3200" dirty="0" smtClean="0">
                <a:latin typeface="Calibri" panose="020F0502020204030204" pitchFamily="34" charset="0"/>
              </a:rPr>
              <a:t>Ierīce </a:t>
            </a:r>
            <a:r>
              <a:rPr lang="lv-LV" sz="3200" dirty="0" err="1">
                <a:latin typeface="Calibri" panose="020F0502020204030204" pitchFamily="34" charset="0"/>
              </a:rPr>
              <a:t>neinvazīvai</a:t>
            </a:r>
            <a:r>
              <a:rPr lang="lv-LV" sz="3200" dirty="0">
                <a:latin typeface="Calibri" panose="020F0502020204030204" pitchFamily="34" charset="0"/>
              </a:rPr>
              <a:t> pCO</a:t>
            </a:r>
            <a:r>
              <a:rPr lang="lv-LV" sz="3200" baseline="-25000" dirty="0">
                <a:latin typeface="Calibri" panose="020F0502020204030204" pitchFamily="34" charset="0"/>
              </a:rPr>
              <a:t>2 </a:t>
            </a:r>
            <a:r>
              <a:rPr lang="lv-LV" sz="3200" dirty="0">
                <a:latin typeface="Calibri" panose="020F0502020204030204" pitchFamily="34" charset="0"/>
              </a:rPr>
              <a:t>mērīšanai asinīs </a:t>
            </a:r>
            <a:r>
              <a:rPr lang="lv-LV" sz="3200" dirty="0" err="1">
                <a:latin typeface="Calibri" panose="020F0502020204030204" pitchFamily="34" charset="0"/>
              </a:rPr>
              <a:t>transkutāni</a:t>
            </a:r>
            <a:r>
              <a:rPr lang="lv-LV" sz="3200" dirty="0">
                <a:latin typeface="Calibri" panose="020F0502020204030204" pitchFamily="34" charset="0"/>
              </a:rPr>
              <a:t/>
            </a:r>
            <a:br>
              <a:rPr lang="lv-LV" sz="3200" dirty="0">
                <a:latin typeface="Calibri" panose="020F0502020204030204" pitchFamily="34" charset="0"/>
              </a:rPr>
            </a:br>
            <a:endParaRPr lang="lv-LV" sz="32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720902"/>
          </a:xfrm>
        </p:spPr>
        <p:txBody>
          <a:bodyPr/>
          <a:lstStyle/>
          <a:p>
            <a:pPr marL="109537" indent="0">
              <a:buNone/>
            </a:pPr>
            <a:r>
              <a:rPr lang="lv-LV" sz="2400" b="1" i="1" dirty="0"/>
              <a:t>Pienākas bērniem</a:t>
            </a:r>
          </a:p>
          <a:p>
            <a:pPr marL="109537" indent="0">
              <a:buNone/>
            </a:pPr>
            <a:endParaRPr lang="lv-LV" i="1" dirty="0" smtClean="0"/>
          </a:p>
          <a:p>
            <a:pPr marL="109537" indent="0">
              <a:buNone/>
            </a:pPr>
            <a:r>
              <a:rPr lang="lv-LV" sz="2400" i="1" dirty="0" smtClean="0"/>
              <a:t>Papildus </a:t>
            </a:r>
            <a:r>
              <a:rPr lang="lv-LV" sz="2400" i="1" dirty="0"/>
              <a:t>nosacījumi </a:t>
            </a:r>
            <a:endParaRPr lang="lv-LV" sz="2400" i="1" dirty="0" smtClean="0"/>
          </a:p>
          <a:p>
            <a:pPr marL="109537" indent="0">
              <a:buNone/>
            </a:pPr>
            <a:endParaRPr lang="lv-LV" dirty="0"/>
          </a:p>
          <a:p>
            <a:pPr lvl="0"/>
            <a:r>
              <a:rPr lang="lv-LV" sz="2400" dirty="0"/>
              <a:t>Bērniem ar hroniskām bronhu plaušu saslimšanām, kuri atrodas BKUS </a:t>
            </a:r>
            <a:r>
              <a:rPr lang="lv-LV" sz="2400" dirty="0" smtClean="0"/>
              <a:t>uzraudzībā</a:t>
            </a:r>
            <a:endParaRPr lang="lv-LV" sz="2400" dirty="0"/>
          </a:p>
          <a:p>
            <a:pPr lvl="0"/>
            <a:r>
              <a:rPr lang="lv-LV" sz="2400" dirty="0" smtClean="0"/>
              <a:t>Ārsta </a:t>
            </a:r>
            <a:r>
              <a:rPr lang="lv-LV" sz="2400" dirty="0"/>
              <a:t>atzinumu sagatavojis </a:t>
            </a:r>
            <a:r>
              <a:rPr lang="lv-LV" sz="2400" dirty="0" err="1"/>
              <a:t>pneimonologs</a:t>
            </a:r>
            <a:endParaRPr lang="lv-LV" sz="2400" dirty="0"/>
          </a:p>
          <a:p>
            <a:endParaRPr lang="lv-LV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67711" y="2564904"/>
            <a:ext cx="8608577" cy="69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1487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450726" y="2708920"/>
            <a:ext cx="8229600" cy="1069975"/>
          </a:xfrm>
        </p:spPr>
        <p:txBody>
          <a:bodyPr/>
          <a:lstStyle/>
          <a:p>
            <a:pPr algn="ctr"/>
            <a:r>
              <a:rPr lang="lv-LV" dirty="0" smtClean="0"/>
              <a:t>Paldies par uzmanību!</a:t>
            </a:r>
            <a:endParaRPr lang="en-US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1979712" y="3933056"/>
            <a:ext cx="50324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728" indent="0" algn="ctr">
              <a:buNone/>
            </a:pPr>
            <a:r>
              <a:rPr lang="en-US" sz="3200" dirty="0">
                <a:hlinkClick r:id="rId3"/>
              </a:rPr>
              <a:t>http://www.nrcvaivari.lv/</a:t>
            </a:r>
            <a:endParaRPr lang="lv-LV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886375"/>
            <a:ext cx="1800200" cy="825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49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zentācija_Tehnisko palīglīdzekļu aprites sistēma_pārvietošanās_VV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Prezentācija_Tehnisko palīglīdzekļu aprites sistēma_pārvietošanās_VV</Template>
  <TotalTime>1801</TotalTime>
  <Words>331</Words>
  <Application>Microsoft Office PowerPoint</Application>
  <PresentationFormat>On-screen Show (4:3)</PresentationFormat>
  <Paragraphs>70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Georgia</vt:lpstr>
      <vt:lpstr>Myriad Pro</vt:lpstr>
      <vt:lpstr>Times New Roman</vt:lpstr>
      <vt:lpstr>Trebuchet MS</vt:lpstr>
      <vt:lpstr>Wingdings 2</vt:lpstr>
      <vt:lpstr>Prezentācija_Tehnisko palīglīdzekļu aprites sistēma_pārvietošanās_VV</vt:lpstr>
      <vt:lpstr>2016. gada 14.janvārī Latvijas Vēstnesī publicēti grozījumi Ministru kabineta 2009. gada 15. decembra noteikumos Nr. 1474 “Tehnisko palīglīdzekļu noteikumi”, izmaiņas stājas spēkā no 15.01.2016. </vt:lpstr>
      <vt:lpstr>Valsts apmaksājamo tehnisko palīglīdzekļu saraksti papildināti ar jauniem tehniskiem palīglīdzekļiem </vt:lpstr>
      <vt:lpstr>PowerPoint Presentation</vt:lpstr>
      <vt:lpstr> </vt:lpstr>
      <vt:lpstr>Braden skalas novērtējums </vt:lpstr>
      <vt:lpstr>Nepārtraukta pozitīva spiediena nodrošināšanas terapijas iekārta (CPAP) Automātiska pozitīva spiediena nodrošināšanas terapijas iekārta (APAP)  </vt:lpstr>
      <vt:lpstr>Stacionārs skābekļa koncentrators Portatīvs skābekļa koncentrators Pulsoksimetrs</vt:lpstr>
      <vt:lpstr>Neinvazīva plaušu ventilācijas iekārta Ierīce neinvazīvai pCO2 mērīšanai asinīs transkutāni </vt:lpstr>
      <vt:lpstr>Paldies par uzmanību!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Tehnisko palīglīdzekļu aprites sistēma Latvijā</dc:title>
  <dc:creator>Julja</dc:creator>
  <cp:lastModifiedBy>Ligita Nelsone</cp:lastModifiedBy>
  <cp:revision>151</cp:revision>
  <cp:lastPrinted>2015-11-06T11:19:29Z</cp:lastPrinted>
  <dcterms:created xsi:type="dcterms:W3CDTF">2014-05-07T17:22:44Z</dcterms:created>
  <dcterms:modified xsi:type="dcterms:W3CDTF">2016-01-21T14:09:40Z</dcterms:modified>
</cp:coreProperties>
</file>