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6" r:id="rId3"/>
    <p:sldId id="472" r:id="rId4"/>
    <p:sldId id="467" r:id="rId5"/>
    <p:sldId id="479" r:id="rId6"/>
    <p:sldId id="474" r:id="rId7"/>
    <p:sldId id="480" r:id="rId8"/>
    <p:sldId id="475" r:id="rId9"/>
    <p:sldId id="477" r:id="rId10"/>
    <p:sldId id="481" r:id="rId11"/>
    <p:sldId id="469" r:id="rId12"/>
    <p:sldId id="470" r:id="rId13"/>
    <p:sldId id="471" r:id="rId14"/>
    <p:sldId id="478" r:id="rId15"/>
    <p:sldId id="438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ja vas" initials="jv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6000" autoAdjust="0"/>
  </p:normalViewPr>
  <p:slideViewPr>
    <p:cSldViewPr>
      <p:cViewPr varScale="1">
        <p:scale>
          <a:sx n="112" d="100"/>
          <a:sy n="112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F0D46-F6A4-483A-9013-8736950E7181}" type="datetimeFigureOut">
              <a:rPr lang="lv-LV" smtClean="0"/>
              <a:pPr/>
              <a:t>21.01.2016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4547-BEC8-4709-829D-8F6D1A67754B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7478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C0E870-2710-4FB5-84E8-6E0EC39990B5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539F56-22DB-4948-9250-FF8C86FBF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89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9F56-22DB-4948-9250-FF8C86FBF2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9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</a:rPr>
              <a:t>World Health Organization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fld id="{BEDEB5B2-22A9-4506-B9A5-C81F5B237A40}" type="datetime3">
              <a:rPr lang="en-US" sz="1200" b="0">
                <a:solidFill>
                  <a:prstClr val="black"/>
                </a:solidFill>
              </a:rPr>
              <a:pPr eaLnBrk="1" hangingPunct="1"/>
              <a:t>21 January 2016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fld id="{45080F6B-F3A4-4609-AA42-96B5B782192E}" type="slidenum">
              <a:rPr lang="en-US" sz="1200" b="0">
                <a:solidFill>
                  <a:prstClr val="black"/>
                </a:solidFill>
              </a:rPr>
              <a:pPr eaLnBrk="1" hangingPunct="1"/>
              <a:t>2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8288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</a:rPr>
              <a:t>World Health Organization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fld id="{BEDEB5B2-22A9-4506-B9A5-C81F5B237A40}" type="datetime3">
              <a:rPr lang="en-US" sz="1200" b="0">
                <a:solidFill>
                  <a:prstClr val="black"/>
                </a:solidFill>
              </a:rPr>
              <a:pPr eaLnBrk="1" hangingPunct="1"/>
              <a:t>21 January 2016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1pPr>
            <a:lvl2pPr marL="746056" indent="-286945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2pPr>
            <a:lvl3pPr marL="1147778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3pPr>
            <a:lvl4pPr marL="1606890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4pPr>
            <a:lvl5pPr marL="2066002" indent="-229556" defTabSz="932570" eaLnBrk="0" hangingPunct="0"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5pPr>
            <a:lvl6pPr marL="2525112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6pPr>
            <a:lvl7pPr marL="2984224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7pPr>
            <a:lvl8pPr marL="3443336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8pPr>
            <a:lvl9pPr marL="3902447" indent="-229556" defTabSz="932570" rtl="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pitchFamily="34" charset="0"/>
                <a:ea typeface="Myriad Pro"/>
                <a:cs typeface="Myriad Pro"/>
              </a:defRPr>
            </a:lvl9pPr>
          </a:lstStyle>
          <a:p>
            <a:pPr eaLnBrk="1" hangingPunct="1"/>
            <a:fld id="{45080F6B-F3A4-4609-AA42-96B5B782192E}" type="slidenum">
              <a:rPr lang="en-US" sz="1200" b="0">
                <a:solidFill>
                  <a:prstClr val="black"/>
                </a:solidFill>
              </a:rPr>
              <a:pPr eaLnBrk="1" hangingPunct="1"/>
              <a:t>4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l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630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9F56-22DB-4948-9250-FF8C86FBF2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34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9F56-22DB-4948-9250-FF8C86FBF2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9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9AB30-116E-4CF6-A48E-B664979EBF72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A04099-7D89-4230-A6F4-104366F3C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9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8A44-2FCC-481F-A40D-ACD478F09467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EABC-086D-4688-AC96-B7564E7E6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E3F6-DEE1-48F7-95EA-8A424760CBB3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DD35-1111-438E-B83F-4737852BE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4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66B7-F7D5-445D-8A15-48A1FE2445A6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A303-15A1-43C3-B3C0-94D19E5A9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7272-C508-43FE-9BDC-551FD73F88D6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643C-23DF-4110-B0AC-469768392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0FF84-4495-49B9-B04A-5C0CDFD1560F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36B5-3AED-4072-A1F7-9C2FE8FA5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1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6C8B8C-ADE1-44F3-93ED-8808EBC3588B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B6FF88-370A-41C6-88FA-70A11869C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3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4E11E-4BD4-44F3-A2CC-9A3DDC3911F4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96149-8AC5-40ED-B014-7BAF88410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8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48A90-DE51-4FF8-AE24-76A1696C0E57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6B35-1B3B-4916-B5ED-7CBE48F9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01CF8-0309-4E66-BBB6-5E050E1D51C1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4A73-B17F-4D0E-8226-5F889AB2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9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24FC0-4F6D-4DCF-B621-655191D59D75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03355-6845-4EF2-A146-055290AD3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5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8CFCDE-8CDF-434D-A871-6EA29B90CD6B}" type="datetimeFigureOut">
              <a:rPr lang="en-US"/>
              <a:pPr>
                <a:defRPr/>
              </a:pPr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CB1FEF-2FE0-47E9-9427-00EEDE69E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6" r:id="rId5"/>
    <p:sldLayoutId id="2147483697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cvaivari.l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51520" y="1196975"/>
            <a:ext cx="8568952" cy="1584325"/>
          </a:xfrm>
        </p:spPr>
        <p:txBody>
          <a:bodyPr/>
          <a:lstStyle/>
          <a:p>
            <a:pPr algn="ctr"/>
            <a:r>
              <a:rPr lang="lv-LV" sz="2400" dirty="0" smtClean="0"/>
              <a:t>2016. gada 14.janvārī </a:t>
            </a:r>
            <a:r>
              <a:rPr lang="lv-LV" sz="2400" dirty="0"/>
              <a:t>Latvijas Vēstnesī publicēti grozījumi Ministru kabineta 2009. gada 15. decembra noteikumos Nr. 1474 “Tehnisko palīglīdzekļu noteikumi”, </a:t>
            </a:r>
            <a:r>
              <a:rPr lang="lv-LV" sz="2400" dirty="0" smtClean="0"/>
              <a:t>izmaiņas </a:t>
            </a:r>
            <a:r>
              <a:rPr lang="lv-LV" sz="2400" dirty="0"/>
              <a:t>stājas spēkā no 15.01.2016.</a:t>
            </a:r>
            <a:br>
              <a:rPr lang="lv-LV" sz="2400" dirty="0"/>
            </a:br>
            <a:endParaRPr lang="en-US" sz="240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85800" y="4365625"/>
            <a:ext cx="7918450" cy="2016125"/>
          </a:xfrm>
        </p:spPr>
        <p:txBody>
          <a:bodyPr/>
          <a:lstStyle/>
          <a:p>
            <a:pPr lvl="0" algn="r"/>
            <a:r>
              <a:rPr lang="lv-LV" sz="2000" dirty="0"/>
              <a:t>Nepārtraukta pozitīva spiediena nodrošināšanas terapijas iekārta (CPAP)</a:t>
            </a:r>
          </a:p>
          <a:p>
            <a:pPr marL="109537" lvl="0" algn="r"/>
            <a:endParaRPr lang="lv-LV" sz="2000" dirty="0"/>
          </a:p>
          <a:p>
            <a:pPr lvl="0" algn="r"/>
            <a:r>
              <a:rPr lang="lv-LV" sz="2000" dirty="0"/>
              <a:t>Automātiska pozitīva spiediena nodrošināšanas terapijas iekārta (APAP)</a:t>
            </a:r>
          </a:p>
          <a:p>
            <a:pPr marL="63500" algn="ctr">
              <a:spcBef>
                <a:spcPct val="0"/>
              </a:spcBef>
            </a:pPr>
            <a:endParaRPr lang="lv-LV" sz="2000" dirty="0" smtClean="0"/>
          </a:p>
          <a:p>
            <a:pPr marL="63500" algn="ctr">
              <a:spcBef>
                <a:spcPct val="0"/>
              </a:spcBef>
            </a:pPr>
            <a:endParaRPr lang="lv-LV" sz="2000" dirty="0" smtClean="0"/>
          </a:p>
          <a:p>
            <a:pPr marL="63500" algn="ctr">
              <a:spcBef>
                <a:spcPct val="0"/>
              </a:spcBef>
            </a:pPr>
            <a:r>
              <a:rPr lang="lv-LV" sz="2000" dirty="0" smtClean="0"/>
              <a:t>Rīga, 201</a:t>
            </a:r>
            <a:r>
              <a:rPr lang="lv-LV" sz="2000" dirty="0"/>
              <a:t>6</a:t>
            </a:r>
            <a:endParaRPr 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89240"/>
            <a:ext cx="22987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09936"/>
          </a:xfrm>
        </p:spPr>
        <p:txBody>
          <a:bodyPr/>
          <a:lstStyle/>
          <a:p>
            <a:r>
              <a:rPr lang="lv-LV" sz="3200" dirty="0"/>
              <a:t>Papildus nepieciešamie dokumenti, ja personai </a:t>
            </a:r>
            <a:r>
              <a:rPr lang="lv-LV" sz="3200" dirty="0" smtClean="0"/>
              <a:t>piesakās </a:t>
            </a:r>
            <a:r>
              <a:rPr lang="lv-LV" sz="3200" dirty="0"/>
              <a:t>tehniskā palīglīdzekļa saņemšanai steidzamības kārtā </a:t>
            </a:r>
            <a:r>
              <a:rPr lang="lv-LV" sz="3200" dirty="0" smtClean="0"/>
              <a:t>II</a:t>
            </a:r>
            <a:br>
              <a:rPr lang="lv-LV" sz="3200" dirty="0" smtClean="0"/>
            </a:br>
            <a:r>
              <a:rPr lang="lv-LV" sz="3200" dirty="0"/>
              <a:t/>
            </a:r>
            <a:br>
              <a:rPr lang="lv-LV" sz="3200" dirty="0"/>
            </a:b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7428"/>
            <a:ext cx="8229600" cy="3366410"/>
          </a:xfrm>
        </p:spPr>
        <p:txBody>
          <a:bodyPr/>
          <a:lstStyle/>
          <a:p>
            <a:pPr lvl="0" algn="just"/>
            <a:r>
              <a:rPr lang="lv-LV" dirty="0"/>
              <a:t>n</a:t>
            </a:r>
            <a:r>
              <a:rPr lang="lv-LV" dirty="0" smtClean="0"/>
              <a:t>orāda </a:t>
            </a:r>
            <a:r>
              <a:rPr lang="lv-LV" dirty="0"/>
              <a:t>nodokļu maksātāja reģistrācijas numuru un komersanta firmu vai nodokļu maksātāja reģistrācijas numuru personām, kas veic individuālo darbu vai saimniecisko darbību, ja tehniskais palīglīdzeklis nepieciešams attiecīgās saimnieciskās darbības veikšanai.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79512" y="2492896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308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797024"/>
          </a:xfrm>
        </p:spPr>
        <p:txBody>
          <a:bodyPr/>
          <a:lstStyle/>
          <a:p>
            <a:pPr lvl="0"/>
            <a:r>
              <a:rPr lang="lv-LV" sz="3200" dirty="0">
                <a:latin typeface="Calibri" panose="020F0502020204030204" pitchFamily="34" charset="0"/>
              </a:rPr>
              <a:t>Nepārtraukta pozitīva spiediena nodrošināšanas terapijas iekārta (CPAP)</a:t>
            </a:r>
            <a:br>
              <a:rPr lang="lv-LV" sz="3200" dirty="0">
                <a:latin typeface="Calibri" panose="020F0502020204030204" pitchFamily="34" charset="0"/>
              </a:rPr>
            </a:br>
            <a:r>
              <a:rPr lang="lv-LV" sz="3200" dirty="0">
                <a:latin typeface="Calibri" panose="020F0502020204030204" pitchFamily="34" charset="0"/>
              </a:rPr>
              <a:t>Automātiska pozitīva spiediena nodrošināšanas terapijas iekārta (APAP</a:t>
            </a:r>
            <a:r>
              <a:rPr lang="lv-LV" sz="3200" dirty="0" smtClean="0">
                <a:latin typeface="Calibri" panose="020F0502020204030204" pitchFamily="34" charset="0"/>
              </a:rPr>
              <a:t>)</a:t>
            </a:r>
            <a:r>
              <a:rPr lang="lv-LV" sz="2800" dirty="0" smtClean="0">
                <a:latin typeface="Calibri" panose="020F0502020204030204" pitchFamily="34" charset="0"/>
              </a:rPr>
              <a:t/>
            </a:r>
            <a:br>
              <a:rPr lang="lv-LV" sz="2800" dirty="0" smtClean="0">
                <a:latin typeface="Calibri" panose="020F0502020204030204" pitchFamily="34" charset="0"/>
              </a:rPr>
            </a:br>
            <a:r>
              <a:rPr lang="lv-LV" sz="2800" dirty="0">
                <a:latin typeface="Calibri" panose="020F0502020204030204" pitchFamily="34" charset="0"/>
              </a:rPr>
              <a:t/>
            </a:r>
            <a:br>
              <a:rPr lang="lv-LV" sz="2800" dirty="0">
                <a:latin typeface="Calibri" panose="020F0502020204030204" pitchFamily="34" charset="0"/>
              </a:rPr>
            </a:br>
            <a:endParaRPr lang="lv-LV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92910"/>
          </a:xfrm>
        </p:spPr>
        <p:txBody>
          <a:bodyPr/>
          <a:lstStyle/>
          <a:p>
            <a:pPr marL="109537" indent="0">
              <a:buNone/>
            </a:pPr>
            <a:r>
              <a:rPr lang="lv-LV" sz="2200" b="1" i="1" dirty="0"/>
              <a:t>Pienākas personām</a:t>
            </a:r>
            <a:r>
              <a:rPr lang="lv-LV" sz="2200" i="1" dirty="0"/>
              <a:t>, kam ir </a:t>
            </a:r>
          </a:p>
          <a:p>
            <a:pPr lvl="0"/>
            <a:r>
              <a:rPr lang="lv-LV" sz="2200" dirty="0" err="1"/>
              <a:t>Obstruktīvās</a:t>
            </a:r>
            <a:r>
              <a:rPr lang="lv-LV" sz="2200" dirty="0"/>
              <a:t> miega </a:t>
            </a:r>
            <a:r>
              <a:rPr lang="lv-LV" sz="2200" dirty="0" err="1" smtClean="0"/>
              <a:t>apnojas</a:t>
            </a:r>
            <a:r>
              <a:rPr lang="lv-LV" sz="2200" dirty="0" err="1"/>
              <a:t>-</a:t>
            </a:r>
            <a:r>
              <a:rPr lang="lv-LV" sz="2200" dirty="0" err="1" smtClean="0"/>
              <a:t>hipapnojas</a:t>
            </a:r>
            <a:r>
              <a:rPr lang="lv-LV" sz="2200" dirty="0" smtClean="0"/>
              <a:t> </a:t>
            </a:r>
            <a:r>
              <a:rPr lang="lv-LV" sz="2200" dirty="0"/>
              <a:t>sindroms ar vidēji smagu vai smagu pakāpi, ar </a:t>
            </a:r>
            <a:r>
              <a:rPr lang="lv-LV" sz="2200" dirty="0" err="1"/>
              <a:t>apnojas-hipapnojas</a:t>
            </a:r>
            <a:r>
              <a:rPr lang="lv-LV" sz="2200" dirty="0"/>
              <a:t> indeksu (AHI) ne mazāku par </a:t>
            </a:r>
            <a:r>
              <a:rPr lang="lv-LV" sz="2200" dirty="0" smtClean="0"/>
              <a:t>15</a:t>
            </a:r>
          </a:p>
          <a:p>
            <a:pPr marL="109537" indent="0">
              <a:buNone/>
            </a:pPr>
            <a:r>
              <a:rPr lang="lv-LV" sz="2200" b="1" i="1" dirty="0" smtClean="0"/>
              <a:t>Papildus </a:t>
            </a:r>
            <a:r>
              <a:rPr lang="lv-LV" sz="2200" b="1" i="1" dirty="0"/>
              <a:t>jāiesniedz </a:t>
            </a:r>
          </a:p>
          <a:p>
            <a:pPr lvl="0"/>
            <a:r>
              <a:rPr lang="lv-LV" sz="2200" dirty="0"/>
              <a:t>Izmeklējuma rezultātu lapa, kurā norādīts </a:t>
            </a:r>
            <a:r>
              <a:rPr lang="lv-LV" sz="2200" dirty="0" smtClean="0"/>
              <a:t>AHI</a:t>
            </a:r>
            <a:endParaRPr lang="lv-LV" sz="2200" dirty="0"/>
          </a:p>
          <a:p>
            <a:pPr marL="109537" indent="0">
              <a:buNone/>
            </a:pPr>
            <a:r>
              <a:rPr lang="lv-LV" sz="2200" b="1" i="1" dirty="0" smtClean="0"/>
              <a:t>Papildus </a:t>
            </a:r>
            <a:r>
              <a:rPr lang="lv-LV" sz="2200" b="1" i="1" dirty="0"/>
              <a:t>nosacījumi </a:t>
            </a:r>
          </a:p>
          <a:p>
            <a:pPr lvl="0"/>
            <a:r>
              <a:rPr lang="lv-LV" sz="2200" dirty="0"/>
              <a:t>Personas veic līdzmaksājumu </a:t>
            </a:r>
            <a:r>
              <a:rPr lang="lv-LV" sz="2200" dirty="0" smtClean="0"/>
              <a:t>20</a:t>
            </a:r>
            <a:r>
              <a:rPr lang="lv-LV" sz="2200" dirty="0"/>
              <a:t>% no tehniskā palīglīdzekļa cenas</a:t>
            </a:r>
          </a:p>
          <a:p>
            <a:pPr lvl="0"/>
            <a:r>
              <a:rPr lang="lv-LV" sz="2200" dirty="0"/>
              <a:t>No līdzmaksājuma atbrīvoti trūcīgās personas un bērni</a:t>
            </a:r>
          </a:p>
          <a:p>
            <a:endParaRPr lang="lv-LV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67711" y="2639748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97" y="547262"/>
            <a:ext cx="8229600" cy="2088232"/>
          </a:xfrm>
        </p:spPr>
        <p:txBody>
          <a:bodyPr/>
          <a:lstStyle/>
          <a:p>
            <a:pPr lvl="0"/>
            <a:r>
              <a:rPr lang="lv-LV" sz="3200" dirty="0"/>
              <a:t>Aprites </a:t>
            </a:r>
            <a:r>
              <a:rPr lang="lv-LV" sz="3200" dirty="0" smtClean="0"/>
              <a:t>kārtība I</a:t>
            </a: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6" y="2708920"/>
            <a:ext cx="8229600" cy="3744416"/>
          </a:xfrm>
        </p:spPr>
        <p:txBody>
          <a:bodyPr/>
          <a:lstStyle/>
          <a:p>
            <a:pPr marL="109537" indent="0">
              <a:buNone/>
            </a:pPr>
            <a:r>
              <a:rPr lang="lv-LV" sz="2400" b="1" i="1" dirty="0" smtClean="0"/>
              <a:t>Dokumenti jāiesniedz</a:t>
            </a:r>
            <a:endParaRPr lang="lv-LV" sz="2400" b="1" i="1" dirty="0"/>
          </a:p>
          <a:p>
            <a:pPr marL="109537" indent="0">
              <a:buNone/>
            </a:pPr>
            <a:endParaRPr lang="lv-LV" sz="2400" dirty="0"/>
          </a:p>
          <a:p>
            <a:pPr lvl="0"/>
            <a:r>
              <a:rPr lang="lv-LV" sz="2400" dirty="0" smtClean="0"/>
              <a:t>Vaivaru Tehnisko palīglīdzekļu centrā:</a:t>
            </a:r>
          </a:p>
          <a:p>
            <a:pPr marL="109537" lvl="0" indent="0">
              <a:buNone/>
            </a:pPr>
            <a:endParaRPr lang="lv-LV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 smtClean="0"/>
              <a:t>Rīgā, </a:t>
            </a:r>
            <a:r>
              <a:rPr lang="lv-LV" sz="2400" dirty="0"/>
              <a:t>V</a:t>
            </a:r>
            <a:r>
              <a:rPr lang="lv-LV" sz="2400" dirty="0" smtClean="0"/>
              <a:t>entspils ielā 53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 smtClean="0"/>
              <a:t>Rēzeknē, Atbrīvošanas alejā 81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 smtClean="0"/>
              <a:t>Kuldīgā, Jelgavas ielā 60</a:t>
            </a:r>
            <a:endParaRPr lang="lv-LV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67068" y="2132856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0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437324"/>
          </a:xfrm>
        </p:spPr>
        <p:txBody>
          <a:bodyPr/>
          <a:lstStyle/>
          <a:p>
            <a:pPr lvl="0"/>
            <a:r>
              <a:rPr lang="lv-LV" sz="3200" dirty="0"/>
              <a:t>A</a:t>
            </a:r>
            <a:r>
              <a:rPr lang="lv-LV" sz="3200" dirty="0" smtClean="0"/>
              <a:t>prites kārtība II</a:t>
            </a: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209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lv-LV" sz="2400" b="1" i="1" dirty="0" smtClean="0"/>
              <a:t>Dokumentu pārbaude un reģistrēšana rindā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400" b="1" i="1" dirty="0" smtClean="0"/>
              <a:t>Iesniedzējam nosūtīts lēmums par reģistrēšanu rindā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400" b="1" i="1" dirty="0" smtClean="0"/>
              <a:t>Iesniedzējam lēmums par tehniskā palīglīdzekļa piešķiršanu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400" b="1" i="1" dirty="0" smtClean="0"/>
              <a:t>Tehniskā palīglīdzekļa saņemšana pie pakalpojuma sniedzēja</a:t>
            </a:r>
            <a:endParaRPr lang="lv-LV" sz="2400" b="1" i="1" dirty="0"/>
          </a:p>
          <a:p>
            <a:pPr marL="109537" indent="0">
              <a:buNone/>
            </a:pPr>
            <a:endParaRPr lang="lv-LV" i="1" dirty="0" smtClean="0"/>
          </a:p>
          <a:p>
            <a:pPr marL="109537" indent="0">
              <a:buNone/>
            </a:pPr>
            <a:endParaRPr lang="lv-LV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01824" y="2276872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4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Informatīvā atsauce</a:t>
            </a: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lv-LV" b="1" dirty="0" smtClean="0"/>
              <a:t>Ministru </a:t>
            </a:r>
            <a:r>
              <a:rPr lang="lv-LV" b="1" dirty="0"/>
              <a:t>kabineta noteikumi Nr.1474</a:t>
            </a:r>
            <a:r>
              <a:rPr lang="lv-LV" dirty="0"/>
              <a:t> </a:t>
            </a:r>
            <a:endParaRPr lang="lv-LV" dirty="0" smtClean="0"/>
          </a:p>
          <a:p>
            <a:pPr marL="109537" indent="0">
              <a:buNone/>
            </a:pPr>
            <a:endParaRPr lang="lv-LV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«Tehnisko palīglīdzekļu noteikumi»</a:t>
            </a:r>
          </a:p>
          <a:p>
            <a:pPr marL="109537" indent="0">
              <a:buNone/>
            </a:pPr>
            <a:r>
              <a:rPr lang="lv-LV" dirty="0"/>
              <a:t> pieejams: www.likumi.lv</a:t>
            </a:r>
          </a:p>
          <a:p>
            <a:pPr marL="109537" indent="0">
              <a:buNone/>
            </a:pPr>
            <a:endParaRPr lang="lv-LV" dirty="0"/>
          </a:p>
          <a:p>
            <a:pPr>
              <a:buFont typeface="Wingdings" panose="05000000000000000000" pitchFamily="2" charset="2"/>
              <a:buChar char="v"/>
            </a:pPr>
            <a:r>
              <a:rPr lang="lv-LV" dirty="0" smtClean="0"/>
              <a:t> VSIA NRC «Vaivari» mājaslapa</a:t>
            </a:r>
          </a:p>
          <a:p>
            <a:pPr marL="109537" indent="0">
              <a:buNone/>
            </a:pPr>
            <a:r>
              <a:rPr lang="lv-LV" dirty="0" smtClean="0"/>
              <a:t>pieejams: www.nrcvaivari.lv</a:t>
            </a:r>
          </a:p>
          <a:p>
            <a:pPr marL="109537" indent="0">
              <a:buNone/>
            </a:pPr>
            <a:endParaRPr lang="lv-LV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8223" y="1988840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46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0726" y="2708920"/>
            <a:ext cx="8229600" cy="1069975"/>
          </a:xfrm>
        </p:spPr>
        <p:txBody>
          <a:bodyPr/>
          <a:lstStyle/>
          <a:p>
            <a:pPr algn="ctr"/>
            <a:r>
              <a:rPr lang="lv-LV" dirty="0" smtClean="0"/>
              <a:t>Paldies par uzmanību!</a:t>
            </a:r>
            <a:endParaRPr lang="en-US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3933056"/>
            <a:ext cx="5032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 algn="ctr">
              <a:buNone/>
            </a:pPr>
            <a:r>
              <a:rPr lang="en-US" sz="3200" dirty="0">
                <a:hlinkClick r:id="rId3"/>
              </a:rPr>
              <a:t>http://www.nrcvaivari.lv/</a:t>
            </a:r>
            <a:endParaRPr lang="lv-LV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86375"/>
            <a:ext cx="1800200" cy="825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757" y="694961"/>
            <a:ext cx="8982488" cy="1143000"/>
          </a:xfrm>
        </p:spPr>
        <p:txBody>
          <a:bodyPr>
            <a:noAutofit/>
          </a:bodyPr>
          <a:lstStyle/>
          <a:p>
            <a:r>
              <a:rPr lang="lv-LV" sz="2400" dirty="0"/>
              <a:t>Valsts apmaksājamo tehnisko palīglīdzekļu saraksti papildināti ar jauniem tehniskiem palīglīdzekļiem</a:t>
            </a:r>
            <a:br>
              <a:rPr lang="lv-LV" sz="2400" dirty="0"/>
            </a:b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37960"/>
            <a:ext cx="7632848" cy="4543367"/>
          </a:xfrm>
        </p:spPr>
        <p:txBody>
          <a:bodyPr>
            <a:normAutofit/>
          </a:bodyPr>
          <a:lstStyle/>
          <a:p>
            <a:pPr marL="109537" lvl="0" indent="0">
              <a:buNone/>
            </a:pPr>
            <a:endParaRPr lang="lv-LV" sz="2400" dirty="0"/>
          </a:p>
          <a:p>
            <a:pPr lvl="0"/>
            <a:r>
              <a:rPr lang="lv-LV" sz="2400" dirty="0" smtClean="0"/>
              <a:t>Nepārtraukta </a:t>
            </a:r>
            <a:r>
              <a:rPr lang="lv-LV" sz="2400" dirty="0"/>
              <a:t>pozitīva spiediena nodrošināšanas terapijas iekārta (CPAP</a:t>
            </a:r>
            <a:r>
              <a:rPr lang="lv-LV" sz="2400" dirty="0" smtClean="0"/>
              <a:t>)</a:t>
            </a:r>
          </a:p>
          <a:p>
            <a:pPr marL="109537" lvl="0" indent="0">
              <a:buNone/>
            </a:pPr>
            <a:endParaRPr lang="lv-LV" sz="2400" dirty="0"/>
          </a:p>
          <a:p>
            <a:pPr lvl="0"/>
            <a:r>
              <a:rPr lang="lv-LV" sz="2400" dirty="0"/>
              <a:t>Automātiska pozitīva spiediena nodrošināšanas terapijas iekārta (</a:t>
            </a:r>
            <a:r>
              <a:rPr lang="lv-LV" sz="2400" dirty="0" smtClean="0"/>
              <a:t>APAP)</a:t>
            </a:r>
            <a:endParaRPr lang="lv-LV" sz="2400" dirty="0"/>
          </a:p>
          <a:p>
            <a:pPr algn="just">
              <a:spcAft>
                <a:spcPts val="1200"/>
              </a:spcAft>
            </a:pPr>
            <a:endParaRPr lang="en-GB" sz="2400" b="1" dirty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</a:pPr>
            <a:endParaRPr lang="en-GB" sz="2200" b="1" dirty="0" smtClean="0">
              <a:solidFill>
                <a:srgbClr val="00206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GB" sz="2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87" y="1591931"/>
            <a:ext cx="8640960" cy="6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1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054"/>
          </a:xfrm>
        </p:spPr>
        <p:txBody>
          <a:bodyPr/>
          <a:lstStyle/>
          <a:p>
            <a:pPr marL="109537" indent="0">
              <a:buNone/>
            </a:pPr>
            <a:endParaRPr lang="lv-LV" dirty="0" smtClean="0"/>
          </a:p>
          <a:p>
            <a:pPr marL="109537" indent="0">
              <a:buNone/>
            </a:pPr>
            <a:endParaRPr lang="lv-LV" dirty="0"/>
          </a:p>
          <a:p>
            <a:pPr marL="109537" indent="0">
              <a:buNone/>
            </a:pPr>
            <a:endParaRPr lang="lv-LV" dirty="0" smtClean="0"/>
          </a:p>
          <a:p>
            <a:pPr marL="109537" indent="0">
              <a:buNone/>
            </a:pPr>
            <a:r>
              <a:rPr lang="lv-LV" sz="3200" dirty="0" smtClean="0"/>
              <a:t>Iesniedzamie dokumenti, lai saņemtu valsts apmaksātus tehniskos palīglīdzekļus.</a:t>
            </a:r>
            <a:endParaRPr lang="lv-LV" sz="3200" dirty="0"/>
          </a:p>
          <a:p>
            <a:pPr marL="109537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873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415" y="692696"/>
            <a:ext cx="9008585" cy="1944216"/>
          </a:xfrm>
        </p:spPr>
        <p:txBody>
          <a:bodyPr>
            <a:noAutofit/>
          </a:bodyPr>
          <a:lstStyle/>
          <a:p>
            <a:pPr lvl="0"/>
            <a:r>
              <a:rPr lang="lv-LV" sz="2400" dirty="0"/>
              <a:t/>
            </a:r>
            <a:br>
              <a:rPr lang="lv-LV" sz="2400" dirty="0"/>
            </a:b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384884"/>
            <a:ext cx="8228721" cy="4212468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lv-LV" sz="2400" b="1" i="1" dirty="0" smtClean="0"/>
              <a:t>Iesniegums:</a:t>
            </a:r>
            <a:endParaRPr lang="lv-LV" sz="2400" i="1" dirty="0"/>
          </a:p>
          <a:p>
            <a:pPr lvl="0" algn="just"/>
            <a:r>
              <a:rPr lang="lv-LV" sz="2400" dirty="0" smtClean="0"/>
              <a:t>Kurā norāda: vārdu</a:t>
            </a:r>
            <a:r>
              <a:rPr lang="lv-LV" sz="2400" dirty="0"/>
              <a:t>, uzvārdu, personas kodu, dzīvesvietas adresi, tālruņa numuru, e-pasta adresi (ja ir), invaliditāti (ja ir), kā arī nepieciešamā tehniskā palīglīdzekļa veidu un izmantošanas mērķi. Ja tehnisko palīglīdzekli bērnam pieprasījis likumiskais pārstāvis vai pilngadīgai personai – pārstāvis, iesniegumā papildus šajā apakšpunktā minētajām ziņām pārstāvis norāda arī savus personas datus un pievieno pārstāvības tiesības apliecinoša dokumenta kopiju. </a:t>
            </a:r>
          </a:p>
          <a:p>
            <a:pPr marL="571500" indent="-571500" algn="ctr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endParaRPr lang="en-GB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51517" y="1988840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7428" y="692696"/>
            <a:ext cx="8464558" cy="1117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lv-LV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Nepieciešamie dokumenti I</a:t>
            </a:r>
            <a:endParaRPr lang="lv-LV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54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4" y="706721"/>
            <a:ext cx="4219158" cy="586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Nepieciešamie </a:t>
            </a:r>
            <a:r>
              <a:rPr lang="lv-LV" sz="3200" dirty="0" smtClean="0"/>
              <a:t>dokumenti II</a:t>
            </a:r>
            <a:r>
              <a:rPr lang="lv-LV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147248" cy="4152950"/>
          </a:xfrm>
        </p:spPr>
        <p:txBody>
          <a:bodyPr/>
          <a:lstStyle/>
          <a:p>
            <a:pPr marL="109537" indent="0">
              <a:buNone/>
            </a:pPr>
            <a:r>
              <a:rPr lang="lv-LV" sz="2400" b="1" i="1" dirty="0"/>
              <a:t>Ārstējošā ārsta atzinums</a:t>
            </a:r>
          </a:p>
          <a:p>
            <a:pPr lvl="0" algn="just"/>
            <a:r>
              <a:rPr lang="lv-LV" sz="2400" dirty="0"/>
              <a:t>Ā</a:t>
            </a:r>
            <a:r>
              <a:rPr lang="lv-LV" sz="2400" dirty="0" smtClean="0"/>
              <a:t>rstējošā </a:t>
            </a:r>
            <a:r>
              <a:rPr lang="lv-LV" sz="2400" dirty="0"/>
              <a:t>ārsta atzinumu tehniskā palīglīdzekļa saņemšanai atbilstoši MK noteikumiem Nr.265 «Medicīnisko dokumentu lietvedības kārtība» </a:t>
            </a:r>
            <a:r>
              <a:rPr lang="lv-LV" sz="2400" dirty="0" smtClean="0"/>
              <a:t>:</a:t>
            </a:r>
          </a:p>
          <a:p>
            <a:pPr marL="109537" lvl="0" indent="0" algn="just">
              <a:buNone/>
            </a:pPr>
            <a:r>
              <a:rPr lang="lv-LV" sz="2400" b="1" dirty="0" smtClean="0"/>
              <a:t>89. pielikums</a:t>
            </a:r>
          </a:p>
          <a:p>
            <a:pPr marL="109537" lvl="0" indent="0" algn="just">
              <a:buNone/>
            </a:pPr>
            <a:endParaRPr lang="lv-LV" sz="2400" dirty="0"/>
          </a:p>
          <a:p>
            <a:pPr lvl="0" algn="just"/>
            <a:r>
              <a:rPr lang="lv-LV" sz="2400" dirty="0"/>
              <a:t>Papildus pielikumā prasītajam jānorāda iekārtas parametri</a:t>
            </a:r>
          </a:p>
          <a:p>
            <a:pPr marL="109537" indent="0">
              <a:buNone/>
            </a:pPr>
            <a:endParaRPr lang="lv-LV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67711" y="2125886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3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735118"/>
            <a:ext cx="5040560" cy="5006250"/>
          </a:xfrm>
          <a:prstGeom prst="rect">
            <a:avLst/>
          </a:prstGeom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80728"/>
            <a:ext cx="5683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0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01080"/>
          </a:xfrm>
        </p:spPr>
        <p:txBody>
          <a:bodyPr/>
          <a:lstStyle/>
          <a:p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3200" dirty="0" smtClean="0"/>
              <a:t>Personas</a:t>
            </a:r>
            <a:r>
              <a:rPr lang="lv-LV" sz="3200" dirty="0"/>
              <a:t>, kas tiesīgas saņemt tehniskos palīglīdzekļus steidzamības kārtā</a:t>
            </a:r>
            <a:r>
              <a:rPr lang="lv-LV" sz="3200" dirty="0" smtClean="0"/>
              <a:t/>
            </a:r>
            <a:br>
              <a:rPr lang="lv-LV" sz="3200" dirty="0" smtClean="0"/>
            </a:b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4108326"/>
          </a:xfrm>
        </p:spPr>
        <p:txBody>
          <a:bodyPr/>
          <a:lstStyle/>
          <a:p>
            <a:pPr algn="just"/>
            <a:r>
              <a:rPr lang="lv-LV" sz="2400" dirty="0"/>
              <a:t>b</a:t>
            </a:r>
            <a:r>
              <a:rPr lang="lv-LV" sz="2400" dirty="0" smtClean="0"/>
              <a:t>ērni</a:t>
            </a:r>
          </a:p>
          <a:p>
            <a:pPr marL="109537" indent="0" algn="just">
              <a:buNone/>
            </a:pPr>
            <a:endParaRPr lang="lv-LV" sz="2400" dirty="0"/>
          </a:p>
          <a:p>
            <a:pPr algn="just"/>
            <a:r>
              <a:rPr lang="lv-LV" sz="2400" dirty="0"/>
              <a:t>nodarbinātas personas un personas, kuras apgūst izglītības programmu, ja tehniskais palīglīdzeklis nepieciešams izglītības ieguves procesā vai darba pienākumu </a:t>
            </a:r>
            <a:r>
              <a:rPr lang="lv-LV" sz="2400" dirty="0" smtClean="0"/>
              <a:t>veikšanai</a:t>
            </a:r>
          </a:p>
          <a:p>
            <a:pPr marL="109537" indent="0" algn="just">
              <a:buNone/>
            </a:pPr>
            <a:endParaRPr lang="lv-LV" sz="2400" dirty="0" smtClean="0"/>
          </a:p>
          <a:p>
            <a:pPr algn="just"/>
            <a:r>
              <a:rPr lang="lv-LV" sz="2400" dirty="0" smtClean="0"/>
              <a:t>u.c.</a:t>
            </a:r>
            <a:endParaRPr lang="lv-LV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51520" y="2420888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8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Papildus nepieciešamie </a:t>
            </a:r>
            <a:r>
              <a:rPr lang="lv-LV" sz="3200" dirty="0" smtClean="0"/>
              <a:t>dokumenti, ja personai piesakās tehniskā palīglīdzekļa saņemšanai steidzamības kārtā I</a:t>
            </a:r>
            <a:r>
              <a:rPr lang="lv-LV" sz="3200" dirty="0"/>
              <a:t/>
            </a:r>
            <a:br>
              <a:rPr lang="lv-LV" sz="3200" dirty="0"/>
            </a:b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36926"/>
          </a:xfrm>
        </p:spPr>
        <p:txBody>
          <a:bodyPr/>
          <a:lstStyle/>
          <a:p>
            <a:pPr lvl="0" algn="just"/>
            <a:r>
              <a:rPr lang="lv-LV" sz="2400" dirty="0"/>
              <a:t>izglītības iestādes apliecinājumu, ka persona apgūst attiecīgu izglītības programmu konkrētajā izglītības iestādē un personai tehniskais palīglīdzeklis nepieciešams izglītības ieguves </a:t>
            </a:r>
            <a:r>
              <a:rPr lang="lv-LV" sz="2400" dirty="0" smtClean="0"/>
              <a:t>procesā</a:t>
            </a:r>
          </a:p>
          <a:p>
            <a:pPr marL="109537" lvl="0" indent="0" algn="just">
              <a:buNone/>
            </a:pPr>
            <a:endParaRPr lang="lv-LV" sz="2400" dirty="0"/>
          </a:p>
          <a:p>
            <a:pPr lvl="0" algn="just"/>
            <a:r>
              <a:rPr lang="lv-LV" sz="2400" dirty="0"/>
              <a:t>darba devēja apliecinājumu, ka persona ir darba ņēmējs pie attiecīgā darba devēja, ja personai tehniskais palīglīdzeklis nepieciešams darba pienākumu </a:t>
            </a:r>
            <a:r>
              <a:rPr lang="lv-LV" sz="2400" dirty="0" smtClean="0"/>
              <a:t>veikšanai</a:t>
            </a:r>
          </a:p>
          <a:p>
            <a:pPr marL="109537" indent="0">
              <a:buNone/>
            </a:pPr>
            <a:endParaRPr lang="lv-LV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528" y="2209800"/>
            <a:ext cx="8608577" cy="6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7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ācija_Tehnisko palīglīdzekļu aprites sistēma_pārvietošanās_VV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Prezentācija_Tehnisko palīglīdzekļu aprites sistēma_pārvietošanās_VV</Template>
  <TotalTime>1944</TotalTime>
  <Words>481</Words>
  <Application>Microsoft Office PowerPoint</Application>
  <PresentationFormat>On-screen Show (4:3)</PresentationFormat>
  <Paragraphs>81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Georgia</vt:lpstr>
      <vt:lpstr>Myriad Pro</vt:lpstr>
      <vt:lpstr>Times New Roman</vt:lpstr>
      <vt:lpstr>Trebuchet MS</vt:lpstr>
      <vt:lpstr>Wingdings</vt:lpstr>
      <vt:lpstr>Wingdings 2</vt:lpstr>
      <vt:lpstr>Prezentācija_Tehnisko palīglīdzekļu aprites sistēma_pārvietošanās_VV</vt:lpstr>
      <vt:lpstr>2016. gada 14.janvārī Latvijas Vēstnesī publicēti grozījumi Ministru kabineta 2009. gada 15. decembra noteikumos Nr. 1474 “Tehnisko palīglīdzekļu noteikumi”, izmaiņas stājas spēkā no 15.01.2016. </vt:lpstr>
      <vt:lpstr>Valsts apmaksājamo tehnisko palīglīdzekļu saraksti papildināti ar jauniem tehniskiem palīglīdzekļiem </vt:lpstr>
      <vt:lpstr>PowerPoint Presentation</vt:lpstr>
      <vt:lpstr> </vt:lpstr>
      <vt:lpstr>PowerPoint Presentation</vt:lpstr>
      <vt:lpstr>Nepieciešamie dokumenti II </vt:lpstr>
      <vt:lpstr>PowerPoint Presentation</vt:lpstr>
      <vt:lpstr> Personas, kas tiesīgas saņemt tehniskos palīglīdzekļus steidzamības kārtā </vt:lpstr>
      <vt:lpstr>Papildus nepieciešamie dokumenti, ja personai piesakās tehniskā palīglīdzekļa saņemšanai steidzamības kārtā I </vt:lpstr>
      <vt:lpstr>Papildus nepieciešamie dokumenti, ja personai piesakās tehniskā palīglīdzekļa saņemšanai steidzamības kārtā II  </vt:lpstr>
      <vt:lpstr>Nepārtraukta pozitīva spiediena nodrošināšanas terapijas iekārta (CPAP) Automātiska pozitīva spiediena nodrošināšanas terapijas iekārta (APAP)  </vt:lpstr>
      <vt:lpstr>Aprites kārtība I</vt:lpstr>
      <vt:lpstr>Aprites kārtība II</vt:lpstr>
      <vt:lpstr>Informatīvā atsauce </vt:lpstr>
      <vt:lpstr>Paldies par uzmanību!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Tehnisko palīglīdzekļu aprites sistēma Latvijā</dc:title>
  <dc:creator>Julja</dc:creator>
  <cp:lastModifiedBy>Ligita Nelsone</cp:lastModifiedBy>
  <cp:revision>165</cp:revision>
  <cp:lastPrinted>2015-11-06T11:19:29Z</cp:lastPrinted>
  <dcterms:created xsi:type="dcterms:W3CDTF">2014-05-07T17:22:44Z</dcterms:created>
  <dcterms:modified xsi:type="dcterms:W3CDTF">2016-01-21T14:15:23Z</dcterms:modified>
</cp:coreProperties>
</file>